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57" r:id="rId6"/>
    <p:sldId id="274" r:id="rId7"/>
    <p:sldId id="269" r:id="rId8"/>
    <p:sldId id="271" r:id="rId9"/>
    <p:sldId id="273" r:id="rId10"/>
    <p:sldId id="275" r:id="rId11"/>
    <p:sldId id="259" r:id="rId12"/>
    <p:sldId id="266" r:id="rId13"/>
    <p:sldId id="261"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6" d="100"/>
          <a:sy n="96" d="100"/>
        </p:scale>
        <p:origin x="178" y="77"/>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a:p>
        </p:txBody>
      </p:sp>
      <p:sp>
        <p:nvSpPr>
          <p:cNvPr id="3" name="Date Placeholder 2"/>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23CEAAF3-9831-450B-8D59-2C09DB96C8FC}" type="datetimeFigureOut">
              <a:rPr lang="en-US"/>
              <a:t>6/8/2023</a:t>
            </a:fld>
            <a:endParaRPr/>
          </a:p>
        </p:txBody>
      </p:sp>
      <p:sp>
        <p:nvSpPr>
          <p:cNvPr id="4" name="Footer Placeholder 3"/>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2D50CD79-FC16-4410-AB61-17F26E6D3BC8}" type="datetimeFigureOut">
              <a:rPr lang="en-US"/>
              <a:t>6/8/2023</a:t>
            </a:fld>
            <a:endParaRPr/>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6/8/2023</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6/8/2023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6/8/2023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6/8/2023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6/8/2023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6/8/2023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6/8/2023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6/8/2023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6/8/2023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6/8/2023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6/8/2023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6/8/2023</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11767" y="3054094"/>
            <a:ext cx="5734050" cy="2219691"/>
          </a:xfrm>
        </p:spPr>
        <p:txBody>
          <a:bodyPr anchor="ctr">
            <a:normAutofit/>
          </a:bodyPr>
          <a:lstStyle/>
          <a:p>
            <a:pPr algn="ctr"/>
            <a:br>
              <a:rPr lang="en-US" cap="none" dirty="0"/>
            </a:br>
            <a:br>
              <a:rPr lang="en-US" cap="none" dirty="0"/>
            </a:br>
            <a:endParaRPr lang="en-US" cap="none" dirty="0"/>
          </a:p>
        </p:txBody>
      </p:sp>
      <p:sp>
        <p:nvSpPr>
          <p:cNvPr id="7" name="Subtitle 6"/>
          <p:cNvSpPr>
            <a:spLocks noGrp="1"/>
          </p:cNvSpPr>
          <p:nvPr>
            <p:ph type="subTitle" idx="1"/>
          </p:nvPr>
        </p:nvSpPr>
        <p:spPr>
          <a:xfrm>
            <a:off x="673100" y="3797644"/>
            <a:ext cx="5734050" cy="955565"/>
          </a:xfrm>
        </p:spPr>
        <p:txBody>
          <a:bodyPr/>
          <a:lstStyle/>
          <a:p>
            <a:pPr algn="ctr"/>
            <a:r>
              <a:rPr lang="en-US" b="1" dirty="0">
                <a:solidFill>
                  <a:srgbClr val="0070C0"/>
                </a:solidFill>
              </a:rPr>
              <a:t>Special Education Advisory Council</a:t>
            </a:r>
          </a:p>
          <a:p>
            <a:pPr algn="ctr"/>
            <a:r>
              <a:rPr lang="en-US" b="1" dirty="0">
                <a:solidFill>
                  <a:srgbClr val="0070C0"/>
                </a:solidFill>
              </a:rPr>
              <a:t>(SEAC)</a:t>
            </a:r>
          </a:p>
          <a:p>
            <a:pPr algn="ctr"/>
            <a:r>
              <a:rPr lang="en-US" b="1" dirty="0">
                <a:solidFill>
                  <a:srgbClr val="0070C0"/>
                </a:solidFill>
              </a:rPr>
              <a:t>2022-2023</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pic>
        <p:nvPicPr>
          <p:cNvPr id="1026" name="Picture 1">
            <a:extLst>
              <a:ext uri="{FF2B5EF4-FFF2-40B4-BE49-F238E27FC236}">
                <a16:creationId xmlns:a16="http://schemas.microsoft.com/office/drawing/2014/main" id="{CB2D742A-D6BE-2E3F-6C90-0C73BC9657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6040" y="2527190"/>
            <a:ext cx="4172560" cy="74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Q &amp; A</a:t>
            </a:r>
            <a:br>
              <a:rPr lang="en-US" dirty="0"/>
            </a:br>
            <a:r>
              <a:rPr lang="en-US" dirty="0"/>
              <a:t>Next </a:t>
            </a:r>
            <a:r>
              <a:rPr lang="en-US"/>
              <a:t>Meetings Dates</a:t>
            </a:r>
            <a:br>
              <a:rPr lang="en-US"/>
            </a:br>
            <a:endParaRPr lang="en-US" dirty="0"/>
          </a:p>
        </p:txBody>
      </p:sp>
      <p:sp>
        <p:nvSpPr>
          <p:cNvPr id="3" name="Text Placeholder 2"/>
          <p:cNvSpPr>
            <a:spLocks noGrp="1"/>
          </p:cNvSpPr>
          <p:nvPr>
            <p:ph type="body" idx="1"/>
          </p:nvPr>
        </p:nvSpPr>
        <p:spPr/>
        <p:txBody>
          <a:bodyPr>
            <a:normAutofit lnSpcReduction="10000"/>
          </a:bodyPr>
          <a:lstStyle/>
          <a:p>
            <a:pPr algn="ctr"/>
            <a:r>
              <a:rPr lang="en-US" dirty="0"/>
              <a:t>See you next time!     Thank you for your participation!</a:t>
            </a:r>
          </a:p>
          <a:p>
            <a:pPr algn="ctr"/>
            <a:r>
              <a:rPr lang="en-US" dirty="0"/>
              <a:t>Happy Holidays!</a:t>
            </a: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Welcome</a:t>
            </a:r>
          </a:p>
        </p:txBody>
      </p:sp>
      <p:sp>
        <p:nvSpPr>
          <p:cNvPr id="14" name="Content Placeholder 13"/>
          <p:cNvSpPr>
            <a:spLocks noGrp="1"/>
          </p:cNvSpPr>
          <p:nvPr>
            <p:ph idx="1"/>
          </p:nvPr>
        </p:nvSpPr>
        <p:spPr/>
        <p:txBody>
          <a:bodyPr/>
          <a:lstStyle/>
          <a:p>
            <a:pPr marL="0" indent="0" algn="ctr">
              <a:buNone/>
            </a:pPr>
            <a:r>
              <a:rPr lang="en-US" b="1" dirty="0">
                <a:solidFill>
                  <a:srgbClr val="0070C0"/>
                </a:solidFill>
              </a:rPr>
              <a:t>Special Education Advisory Council Members (SEAC)</a:t>
            </a:r>
          </a:p>
          <a:p>
            <a:pPr marL="0" indent="0" algn="ctr">
              <a:buNone/>
            </a:pPr>
            <a:r>
              <a:rPr lang="en-US" b="1" dirty="0">
                <a:solidFill>
                  <a:srgbClr val="0070C0"/>
                </a:solidFill>
              </a:rPr>
              <a:t>Meta Johnson, Pupil Services Coordinator</a:t>
            </a:r>
          </a:p>
          <a:p>
            <a:pPr marL="0" indent="0" algn="ctr">
              <a:buNone/>
            </a:pPr>
            <a:r>
              <a:rPr lang="en-US" b="1" dirty="0">
                <a:solidFill>
                  <a:srgbClr val="0070C0"/>
                </a:solidFill>
              </a:rPr>
              <a:t>Candance Lucas, Policy &amp; Procedures Coordinator/Community Liaison </a:t>
            </a:r>
          </a:p>
          <a:p>
            <a:pPr marL="0" indent="0" algn="ctr">
              <a:buNone/>
            </a:pPr>
            <a:r>
              <a:rPr lang="en-US" b="1" dirty="0">
                <a:solidFill>
                  <a:srgbClr val="0070C0"/>
                </a:solidFill>
              </a:rPr>
              <a:t>Marquita Horton, Rachel Wright, </a:t>
            </a:r>
            <a:r>
              <a:rPr lang="en-US" b="1" dirty="0" err="1">
                <a:solidFill>
                  <a:srgbClr val="0070C0"/>
                </a:solidFill>
              </a:rPr>
              <a:t>Quinesha</a:t>
            </a:r>
            <a:r>
              <a:rPr lang="en-US" b="1" dirty="0">
                <a:solidFill>
                  <a:srgbClr val="0070C0"/>
                </a:solidFill>
              </a:rPr>
              <a:t> Gordon, Jessica Turner</a:t>
            </a:r>
          </a:p>
          <a:p>
            <a:pPr marL="0" indent="0" algn="ctr">
              <a:buNone/>
            </a:pPr>
            <a:r>
              <a:rPr lang="en-US" b="1" dirty="0">
                <a:solidFill>
                  <a:srgbClr val="0070C0"/>
                </a:solidFill>
              </a:rPr>
              <a:t>Parents of Dalton/Lanier Elementary/Glen Oaks Middle students</a:t>
            </a:r>
          </a:p>
          <a:p>
            <a:pPr marL="0" indent="0" algn="ctr">
              <a:buNone/>
            </a:pPr>
            <a:r>
              <a:rPr lang="en-US" b="1" dirty="0">
                <a:solidFill>
                  <a:srgbClr val="0070C0"/>
                </a:solidFill>
              </a:rPr>
              <a:t>Earnestine Banks, Educational Diagnostician</a:t>
            </a:r>
          </a:p>
          <a:p>
            <a:pPr marL="0" indent="0" algn="ctr">
              <a:buNone/>
            </a:pPr>
            <a:r>
              <a:rPr lang="en-US" b="1" dirty="0">
                <a:solidFill>
                  <a:srgbClr val="0070C0"/>
                </a:solidFill>
              </a:rPr>
              <a:t>Twila </a:t>
            </a:r>
            <a:r>
              <a:rPr lang="en-US" b="1" dirty="0" err="1">
                <a:solidFill>
                  <a:srgbClr val="0070C0"/>
                </a:solidFill>
              </a:rPr>
              <a:t>Perniciaro</a:t>
            </a:r>
            <a:r>
              <a:rPr lang="en-US" b="1" dirty="0">
                <a:solidFill>
                  <a:srgbClr val="0070C0"/>
                </a:solidFill>
              </a:rPr>
              <a:t>/Terri Johnson, Speech Therapists</a:t>
            </a:r>
          </a:p>
          <a:p>
            <a:pPr marL="0" indent="0" algn="ctr">
              <a:buNone/>
            </a:pPr>
            <a:r>
              <a:rPr lang="en-US" b="1" dirty="0">
                <a:solidFill>
                  <a:srgbClr val="0070C0"/>
                </a:solidFill>
              </a:rPr>
              <a:t>Leslie Malveaux/Tshanda Vaughns-Secretary/Erica McClain, ESS Teachers</a:t>
            </a:r>
          </a:p>
          <a:p>
            <a:pPr marL="0" indent="0" algn="ctr">
              <a:buNone/>
            </a:pPr>
            <a:endParaRPr lang="en-US" b="1" dirty="0">
              <a:solidFill>
                <a:srgbClr val="0070C0"/>
              </a:solidFill>
            </a:endParaRPr>
          </a:p>
          <a:p>
            <a:pPr marL="0" indent="0" algn="ctr">
              <a:buNone/>
            </a:pPr>
            <a:endParaRPr lang="en-US" b="1" dirty="0">
              <a:solidFill>
                <a:srgbClr val="0070C0"/>
              </a:solidFill>
            </a:endParaRPr>
          </a:p>
          <a:p>
            <a:pPr marL="0" indent="0" algn="ctr">
              <a:buNone/>
            </a:pPr>
            <a:endParaRPr lang="en-US" b="1" dirty="0">
              <a:solidFill>
                <a:srgbClr val="0070C0"/>
              </a:solidFill>
            </a:endParaRPr>
          </a:p>
          <a:p>
            <a:pPr marL="0" indent="0" algn="ctr">
              <a:buNone/>
            </a:pPr>
            <a:endParaRPr lang="en-US" b="1" dirty="0">
              <a:solidFill>
                <a:srgbClr val="0070C0"/>
              </a:solidFill>
            </a:endParaRPr>
          </a:p>
          <a:p>
            <a:pPr marL="0" indent="0">
              <a:buNone/>
            </a:pP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3C3A-3095-ADE3-9592-8652BF3FDAEA}"/>
              </a:ext>
            </a:extLst>
          </p:cNvPr>
          <p:cNvSpPr>
            <a:spLocks noGrp="1"/>
          </p:cNvSpPr>
          <p:nvPr>
            <p:ph type="title"/>
          </p:nvPr>
        </p:nvSpPr>
        <p:spPr/>
        <p:txBody>
          <a:bodyPr/>
          <a:lstStyle/>
          <a:p>
            <a:pPr algn="ctr"/>
            <a:r>
              <a:rPr lang="en-US" dirty="0"/>
              <a:t>SEAC</a:t>
            </a:r>
          </a:p>
        </p:txBody>
      </p:sp>
      <p:sp>
        <p:nvSpPr>
          <p:cNvPr id="4" name="TextBox 3">
            <a:extLst>
              <a:ext uri="{FF2B5EF4-FFF2-40B4-BE49-F238E27FC236}">
                <a16:creationId xmlns:a16="http://schemas.microsoft.com/office/drawing/2014/main" id="{D013F64C-3415-8230-E6C9-CD6DCAFACF0D}"/>
              </a:ext>
            </a:extLst>
          </p:cNvPr>
          <p:cNvSpPr txBox="1"/>
          <p:nvPr/>
        </p:nvSpPr>
        <p:spPr>
          <a:xfrm>
            <a:off x="1747608" y="2099733"/>
            <a:ext cx="8695266" cy="1200329"/>
          </a:xfrm>
          <a:prstGeom prst="rect">
            <a:avLst/>
          </a:prstGeom>
          <a:noFill/>
        </p:spPr>
        <p:txBody>
          <a:bodyPr wrap="square" rtlCol="0">
            <a:spAutoFit/>
          </a:bodyPr>
          <a:lstStyle/>
          <a:p>
            <a:r>
              <a:rPr lang="en-US" b="1" i="0" dirty="0">
                <a:solidFill>
                  <a:srgbClr val="202124"/>
                </a:solidFill>
                <a:effectLst/>
                <a:latin typeface="Times New Roman" panose="02020603050405020304" pitchFamily="18" charset="0"/>
                <a:cs typeface="Times New Roman" panose="02020603050405020304" pitchFamily="18" charset="0"/>
              </a:rPr>
              <a:t>The Special Education Advisory Committee </a:t>
            </a:r>
            <a:r>
              <a:rPr lang="en-US" b="0" i="0" dirty="0">
                <a:solidFill>
                  <a:srgbClr val="202124"/>
                </a:solidFill>
                <a:effectLst/>
                <a:latin typeface="Roboto" panose="02000000000000000000" pitchFamily="2" charset="0"/>
              </a:rPr>
              <a:t>(</a:t>
            </a:r>
            <a:r>
              <a:rPr lang="en-US" b="0" i="0" dirty="0">
                <a:solidFill>
                  <a:srgbClr val="202124"/>
                </a:solidFill>
                <a:effectLst/>
                <a:latin typeface="Times New Roman" panose="02020603050405020304" pitchFamily="18" charset="0"/>
                <a:cs typeface="Times New Roman" panose="02020603050405020304" pitchFamily="18" charset="0"/>
              </a:rPr>
              <a:t>SEAC) (pronounced “seek”) is a State-mandated, district-level committee charged with providing input to the school district regarding special education and related services under the Individuals with Disabilities Education Act (IDEA) and Louisiana Department of Education (LDE) Bulletin 1706.</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504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4134-8690-5800-39AC-8480ECB37128}"/>
              </a:ext>
            </a:extLst>
          </p:cNvPr>
          <p:cNvSpPr>
            <a:spLocks noGrp="1"/>
          </p:cNvSpPr>
          <p:nvPr>
            <p:ph type="title"/>
          </p:nvPr>
        </p:nvSpPr>
        <p:spPr/>
        <p:txBody>
          <a:bodyPr/>
          <a:lstStyle/>
          <a:p>
            <a:pPr algn="ctr"/>
            <a:r>
              <a:rPr lang="en-US" dirty="0"/>
              <a:t>Meeting Agenda</a:t>
            </a:r>
          </a:p>
        </p:txBody>
      </p:sp>
      <p:sp>
        <p:nvSpPr>
          <p:cNvPr id="3" name="Content Placeholder 2">
            <a:extLst>
              <a:ext uri="{FF2B5EF4-FFF2-40B4-BE49-F238E27FC236}">
                <a16:creationId xmlns:a16="http://schemas.microsoft.com/office/drawing/2014/main" id="{4E6E709F-FA2D-9384-1C97-92E72456BD42}"/>
              </a:ext>
            </a:extLst>
          </p:cNvPr>
          <p:cNvSpPr>
            <a:spLocks noGrp="1"/>
          </p:cNvSpPr>
          <p:nvPr>
            <p:ph sz="half" idx="1"/>
          </p:nvPr>
        </p:nvSpPr>
        <p:spPr/>
        <p:txBody>
          <a:bodyPr>
            <a:normAutofit/>
          </a:bodyPr>
          <a:lstStyle/>
          <a:p>
            <a:r>
              <a:rPr lang="en-US" dirty="0"/>
              <a:t>Who and Why</a:t>
            </a:r>
          </a:p>
        </p:txBody>
      </p:sp>
      <p:sp>
        <p:nvSpPr>
          <p:cNvPr id="4" name="Content Placeholder 3">
            <a:extLst>
              <a:ext uri="{FF2B5EF4-FFF2-40B4-BE49-F238E27FC236}">
                <a16:creationId xmlns:a16="http://schemas.microsoft.com/office/drawing/2014/main" id="{051E9A5E-C454-8F28-A449-2DDF5BE569B8}"/>
              </a:ext>
            </a:extLst>
          </p:cNvPr>
          <p:cNvSpPr>
            <a:spLocks noGrp="1"/>
          </p:cNvSpPr>
          <p:nvPr>
            <p:ph sz="half" idx="2"/>
          </p:nvPr>
        </p:nvSpPr>
        <p:spPr>
          <a:xfrm>
            <a:off x="3488267" y="1600200"/>
            <a:ext cx="7598833" cy="4571999"/>
          </a:xfrm>
        </p:spPr>
        <p:txBody>
          <a:bodyPr>
            <a:normAutofit/>
          </a:bodyPr>
          <a:lstStyle/>
          <a:p>
            <a:pPr>
              <a:buFont typeface="Wingdings" panose="05000000000000000000" pitchFamily="2" charset="2"/>
              <a:buChar char="Ø"/>
            </a:pPr>
            <a:r>
              <a:rPr lang="en-US" dirty="0"/>
              <a:t>RSL Special Education Advisory Council (SEAC) is an opportunity for parents, district staff, and community stakeholders to engage in discussion and promote positive communication and feedback regarding special education policies, procedures, and resources. </a:t>
            </a:r>
          </a:p>
          <a:p>
            <a:pPr>
              <a:buFont typeface="Wingdings" panose="05000000000000000000" pitchFamily="2" charset="2"/>
              <a:buChar char="Ø"/>
            </a:pPr>
            <a:r>
              <a:rPr lang="en-US" dirty="0"/>
              <a:t>The SEAC provides advise on the development of programs to meet the special educational needs of children and families. By sharing these programs for students, parents can become active partners in their child’s education and as a result, outcomes for children with disabilities should improve.</a:t>
            </a:r>
          </a:p>
        </p:txBody>
      </p:sp>
    </p:spTree>
    <p:extLst>
      <p:ext uri="{BB962C8B-B14F-4D97-AF65-F5344CB8AC3E}">
        <p14:creationId xmlns:p14="http://schemas.microsoft.com/office/powerpoint/2010/main" val="369757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9348-BDC1-3BDD-0EFB-CC15146DF6F1}"/>
              </a:ext>
            </a:extLst>
          </p:cNvPr>
          <p:cNvSpPr>
            <a:spLocks noGrp="1"/>
          </p:cNvSpPr>
          <p:nvPr>
            <p:ph type="ctrTitle"/>
          </p:nvPr>
        </p:nvSpPr>
        <p:spPr>
          <a:xfrm>
            <a:off x="1043427" y="1477586"/>
            <a:ext cx="10490307" cy="1127301"/>
          </a:xfrm>
        </p:spPr>
        <p:txBody>
          <a:bodyPr/>
          <a:lstStyle/>
          <a:p>
            <a:r>
              <a:rPr lang="en-US" cap="none" dirty="0"/>
              <a:t>The Redesign Schools Louisiana SEAC:</a:t>
            </a:r>
          </a:p>
        </p:txBody>
      </p:sp>
      <p:sp>
        <p:nvSpPr>
          <p:cNvPr id="3" name="Subtitle 2">
            <a:extLst>
              <a:ext uri="{FF2B5EF4-FFF2-40B4-BE49-F238E27FC236}">
                <a16:creationId xmlns:a16="http://schemas.microsoft.com/office/drawing/2014/main" id="{E08B3709-5D1B-15A3-1C51-2FD768E3B717}"/>
              </a:ext>
            </a:extLst>
          </p:cNvPr>
          <p:cNvSpPr>
            <a:spLocks noGrp="1"/>
          </p:cNvSpPr>
          <p:nvPr>
            <p:ph type="subTitle" idx="1"/>
          </p:nvPr>
        </p:nvSpPr>
        <p:spPr>
          <a:xfrm>
            <a:off x="1127951" y="2752141"/>
            <a:ext cx="10344311" cy="955565"/>
          </a:xfrm>
        </p:spPr>
        <p:txBody>
          <a:bodyPr>
            <a:normAutofit/>
          </a:bodyPr>
          <a:lstStyle/>
          <a:p>
            <a:pPr marL="285750" indent="-285750">
              <a:buFont typeface="Wingdings" panose="05000000000000000000" pitchFamily="2" charset="2"/>
              <a:buChar char="q"/>
            </a:pPr>
            <a:r>
              <a:rPr lang="en-US" b="1" dirty="0">
                <a:solidFill>
                  <a:srgbClr val="FF0000"/>
                </a:solidFill>
              </a:rPr>
              <a:t>Advise-</a:t>
            </a:r>
            <a:r>
              <a:rPr lang="en-US" dirty="0"/>
              <a:t>Advises on current issues, program development, parental concerns and involvement</a:t>
            </a:r>
          </a:p>
          <a:p>
            <a:pPr marL="285750" indent="-285750">
              <a:buFont typeface="Wingdings" panose="05000000000000000000" pitchFamily="2" charset="2"/>
              <a:buChar char="q"/>
            </a:pPr>
            <a:r>
              <a:rPr lang="en-US" b="1" dirty="0">
                <a:solidFill>
                  <a:srgbClr val="FFC000"/>
                </a:solidFill>
              </a:rPr>
              <a:t>Advocate-</a:t>
            </a:r>
            <a:r>
              <a:rPr lang="en-US" dirty="0"/>
              <a:t>Serves as an advocate for high-quality special education programs</a:t>
            </a:r>
          </a:p>
          <a:p>
            <a:pPr marL="285750" indent="-285750">
              <a:buFont typeface="Wingdings" panose="05000000000000000000" pitchFamily="2" charset="2"/>
              <a:buChar char="q"/>
            </a:pPr>
            <a:r>
              <a:rPr lang="en-US" b="1" dirty="0">
                <a:solidFill>
                  <a:srgbClr val="0070C0"/>
                </a:solidFill>
              </a:rPr>
              <a:t>Promote</a:t>
            </a:r>
            <a:r>
              <a:rPr lang="en-US" dirty="0"/>
              <a:t>-Promotes communication between family, school, and community</a:t>
            </a:r>
          </a:p>
        </p:txBody>
      </p:sp>
    </p:spTree>
    <p:extLst>
      <p:ext uri="{BB962C8B-B14F-4D97-AF65-F5344CB8AC3E}">
        <p14:creationId xmlns:p14="http://schemas.microsoft.com/office/powerpoint/2010/main" val="324497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9C5B-109D-B407-6F94-413BA087B696}"/>
              </a:ext>
            </a:extLst>
          </p:cNvPr>
          <p:cNvSpPr>
            <a:spLocks noGrp="1"/>
          </p:cNvSpPr>
          <p:nvPr>
            <p:ph type="ctrTitle"/>
          </p:nvPr>
        </p:nvSpPr>
        <p:spPr>
          <a:xfrm>
            <a:off x="1742675" y="1277802"/>
            <a:ext cx="10096500" cy="955565"/>
          </a:xfrm>
        </p:spPr>
        <p:txBody>
          <a:bodyPr/>
          <a:lstStyle/>
          <a:p>
            <a:pPr algn="ctr"/>
            <a:r>
              <a:rPr lang="en-US" dirty="0"/>
              <a:t>What’s New?</a:t>
            </a:r>
          </a:p>
        </p:txBody>
      </p:sp>
      <p:sp>
        <p:nvSpPr>
          <p:cNvPr id="4" name="TextBox 3">
            <a:extLst>
              <a:ext uri="{FF2B5EF4-FFF2-40B4-BE49-F238E27FC236}">
                <a16:creationId xmlns:a16="http://schemas.microsoft.com/office/drawing/2014/main" id="{F385D260-5BF0-9140-3B99-FF5D37DCE94B}"/>
              </a:ext>
            </a:extLst>
          </p:cNvPr>
          <p:cNvSpPr txBox="1"/>
          <p:nvPr/>
        </p:nvSpPr>
        <p:spPr>
          <a:xfrm>
            <a:off x="875241" y="2233367"/>
            <a:ext cx="10441517" cy="3231654"/>
          </a:xfrm>
          <a:prstGeom prst="rect">
            <a:avLst/>
          </a:prstGeom>
          <a:noFill/>
        </p:spPr>
        <p:txBody>
          <a:bodyPr wrap="square" rtlCol="0">
            <a:spAutoFit/>
          </a:bodyPr>
          <a:lstStyle/>
          <a:p>
            <a:pPr algn="ctr"/>
            <a:r>
              <a:rPr lang="en-US" b="1" dirty="0">
                <a:solidFill>
                  <a:srgbClr val="0070C0"/>
                </a:solidFill>
              </a:rPr>
              <a:t>Programs and Services</a:t>
            </a:r>
          </a:p>
          <a:p>
            <a:pPr algn="ctr"/>
            <a:endParaRPr lang="en-US" b="1" dirty="0">
              <a:solidFill>
                <a:srgbClr val="0070C0"/>
              </a:solidFill>
            </a:endParaRPr>
          </a:p>
          <a:p>
            <a:r>
              <a:rPr lang="en-US" sz="1600" dirty="0"/>
              <a:t>Multi Tiered Support System (MTSS)                 </a:t>
            </a:r>
            <a:r>
              <a:rPr lang="en-US" sz="1600" dirty="0" err="1"/>
              <a:t>FASTalk</a:t>
            </a:r>
            <a:endParaRPr lang="en-US" sz="1600" dirty="0"/>
          </a:p>
          <a:p>
            <a:r>
              <a:rPr lang="en-US" sz="1600" dirty="0"/>
              <a:t>Dynamic Indicators of Basic Early Literacy Skills (DIBELS) screenings and assessments</a:t>
            </a:r>
          </a:p>
          <a:p>
            <a:r>
              <a:rPr lang="en-US" sz="1600" dirty="0"/>
              <a:t>Acceleration                                      Dyslexia Screenings</a:t>
            </a:r>
          </a:p>
          <a:p>
            <a:r>
              <a:rPr lang="en-US" sz="1600" dirty="0"/>
              <a:t>Universal Design of Learning (UDL)                  Social-Emotional Learning (SEL)</a:t>
            </a:r>
          </a:p>
          <a:p>
            <a:r>
              <a:rPr lang="en-US" sz="1600" dirty="0"/>
              <a:t>ST Math                                          Weekly Newsletter</a:t>
            </a:r>
          </a:p>
          <a:p>
            <a:r>
              <a:rPr lang="en-US" sz="1600" dirty="0"/>
              <a:t>Study Island                                      </a:t>
            </a:r>
            <a:r>
              <a:rPr lang="en-US" sz="1600" dirty="0" err="1"/>
              <a:t>Paromana</a:t>
            </a:r>
            <a:r>
              <a:rPr lang="en-US" sz="1600" dirty="0"/>
              <a:t> Education</a:t>
            </a:r>
          </a:p>
          <a:p>
            <a:r>
              <a:rPr lang="en-US" sz="1600" dirty="0"/>
              <a:t>Blue Engine                                       Special Education Leader Fellowship (SELF</a:t>
            </a:r>
            <a:r>
              <a:rPr lang="en-US" dirty="0"/>
              <a:t>) </a:t>
            </a:r>
          </a:p>
          <a:p>
            <a:r>
              <a:rPr lang="en-US" sz="1600" dirty="0"/>
              <a:t>ACT 456  </a:t>
            </a:r>
          </a:p>
          <a:p>
            <a:pPr algn="ctr"/>
            <a:endParaRPr lang="en-US" dirty="0"/>
          </a:p>
          <a:p>
            <a:endParaRPr lang="en-US" dirty="0"/>
          </a:p>
        </p:txBody>
      </p:sp>
      <p:sp>
        <p:nvSpPr>
          <p:cNvPr id="6" name="Subtitle 5">
            <a:extLst>
              <a:ext uri="{FF2B5EF4-FFF2-40B4-BE49-F238E27FC236}">
                <a16:creationId xmlns:a16="http://schemas.microsoft.com/office/drawing/2014/main" id="{88BE8D86-6575-C5B7-04D2-5F4C1595F08D}"/>
              </a:ext>
            </a:extLst>
          </p:cNvPr>
          <p:cNvSpPr>
            <a:spLocks noGrp="1"/>
          </p:cNvSpPr>
          <p:nvPr>
            <p:ph type="subTitle" idx="1"/>
          </p:nvPr>
        </p:nvSpPr>
        <p:spPr>
          <a:xfrm>
            <a:off x="1107016" y="5029200"/>
            <a:ext cx="10096501" cy="133684"/>
          </a:xfrm>
        </p:spPr>
        <p:txBody>
          <a:bodyPr>
            <a:normAutofit fontScale="25000" lnSpcReduction="20000"/>
          </a:bodyPr>
          <a:lstStyle/>
          <a:p>
            <a:endParaRPr lang="en-US" dirty="0"/>
          </a:p>
          <a:p>
            <a:endParaRPr lang="en-US" dirty="0"/>
          </a:p>
          <a:p>
            <a:endParaRPr lang="en-US" dirty="0"/>
          </a:p>
        </p:txBody>
      </p:sp>
    </p:spTree>
    <p:extLst>
      <p:ext uri="{BB962C8B-B14F-4D97-AF65-F5344CB8AC3E}">
        <p14:creationId xmlns:p14="http://schemas.microsoft.com/office/powerpoint/2010/main" val="283175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480A-EA4D-14A0-19F0-0D4CCB82272A}"/>
              </a:ext>
            </a:extLst>
          </p:cNvPr>
          <p:cNvSpPr>
            <a:spLocks noGrp="1"/>
          </p:cNvSpPr>
          <p:nvPr>
            <p:ph type="title"/>
          </p:nvPr>
        </p:nvSpPr>
        <p:spPr/>
        <p:txBody>
          <a:bodyPr/>
          <a:lstStyle/>
          <a:p>
            <a:pPr algn="ctr"/>
            <a:r>
              <a:rPr lang="en-US" dirty="0"/>
              <a:t>Community Involvement</a:t>
            </a:r>
          </a:p>
        </p:txBody>
      </p:sp>
      <p:sp>
        <p:nvSpPr>
          <p:cNvPr id="3" name="Content Placeholder 2">
            <a:extLst>
              <a:ext uri="{FF2B5EF4-FFF2-40B4-BE49-F238E27FC236}">
                <a16:creationId xmlns:a16="http://schemas.microsoft.com/office/drawing/2014/main" id="{E9ECB6B7-1DAD-A981-4961-7058FBC5B20A}"/>
              </a:ext>
            </a:extLst>
          </p:cNvPr>
          <p:cNvSpPr>
            <a:spLocks noGrp="1"/>
          </p:cNvSpPr>
          <p:nvPr>
            <p:ph idx="1"/>
          </p:nvPr>
        </p:nvSpPr>
        <p:spPr/>
        <p:txBody>
          <a:bodyPr/>
          <a:lstStyle/>
          <a:p>
            <a:r>
              <a:rPr lang="en-US" dirty="0"/>
              <a:t>Tutoring</a:t>
            </a:r>
          </a:p>
          <a:p>
            <a:r>
              <a:rPr lang="en-US" dirty="0"/>
              <a:t>Parent Square</a:t>
            </a:r>
          </a:p>
          <a:p>
            <a:r>
              <a:rPr lang="en-US" dirty="0"/>
              <a:t>Families Helping Families</a:t>
            </a:r>
          </a:p>
          <a:p>
            <a:r>
              <a:rPr lang="en-US" dirty="0"/>
              <a:t>Resources for Parents of Students with Disabilities</a:t>
            </a:r>
          </a:p>
          <a:p>
            <a:r>
              <a:rPr lang="en-US" dirty="0"/>
              <a:t>The Source </a:t>
            </a:r>
          </a:p>
        </p:txBody>
      </p:sp>
    </p:spTree>
    <p:extLst>
      <p:ext uri="{BB962C8B-B14F-4D97-AF65-F5344CB8AC3E}">
        <p14:creationId xmlns:p14="http://schemas.microsoft.com/office/powerpoint/2010/main" val="195178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Look at Our ESS Staff and Population</a:t>
            </a:r>
          </a:p>
        </p:txBody>
      </p:sp>
      <p:sp>
        <p:nvSpPr>
          <p:cNvPr id="3" name="Content Placeholder 2"/>
          <p:cNvSpPr>
            <a:spLocks noGrp="1"/>
          </p:cNvSpPr>
          <p:nvPr>
            <p:ph sz="half" idx="1"/>
          </p:nvPr>
        </p:nvSpPr>
        <p:spPr/>
        <p:txBody>
          <a:bodyPr/>
          <a:lstStyle/>
          <a:p>
            <a:pPr marL="0" indent="0" algn="ctr">
              <a:buNone/>
            </a:pPr>
            <a:r>
              <a:rPr lang="en-US" b="1" dirty="0">
                <a:solidFill>
                  <a:srgbClr val="FF0000"/>
                </a:solidFill>
              </a:rPr>
              <a:t>Schools</a:t>
            </a:r>
          </a:p>
          <a:p>
            <a:r>
              <a:rPr lang="en-US" dirty="0"/>
              <a:t>Dalton Elementary</a:t>
            </a:r>
          </a:p>
          <a:p>
            <a:r>
              <a:rPr lang="en-US" dirty="0"/>
              <a:t>Lanier Elementary</a:t>
            </a:r>
          </a:p>
          <a:p>
            <a:r>
              <a:rPr lang="en-US" dirty="0"/>
              <a:t>Glen Oaks Middle</a:t>
            </a:r>
          </a:p>
          <a:p>
            <a:pPr marL="0" indent="0" algn="ctr">
              <a:buNone/>
            </a:pPr>
            <a:r>
              <a:rPr lang="en-US" dirty="0">
                <a:solidFill>
                  <a:srgbClr val="FF0000"/>
                </a:solidFill>
              </a:rPr>
              <a:t>Additional Support Staff </a:t>
            </a:r>
          </a:p>
          <a:p>
            <a:pPr marL="0" indent="0" algn="ctr">
              <a:lnSpc>
                <a:spcPct val="100000"/>
              </a:lnSpc>
              <a:spcBef>
                <a:spcPts val="0"/>
              </a:spcBef>
              <a:buNone/>
            </a:pPr>
            <a:r>
              <a:rPr lang="en-US" dirty="0">
                <a:solidFill>
                  <a:schemeClr val="tx2"/>
                </a:solidFill>
              </a:rPr>
              <a:t>Speech Therapists (2)</a:t>
            </a:r>
          </a:p>
          <a:p>
            <a:pPr marL="0" indent="0" algn="ctr">
              <a:lnSpc>
                <a:spcPct val="100000"/>
              </a:lnSpc>
              <a:spcBef>
                <a:spcPts val="0"/>
              </a:spcBef>
              <a:buNone/>
            </a:pPr>
            <a:r>
              <a:rPr lang="en-US" dirty="0">
                <a:solidFill>
                  <a:schemeClr val="tx2"/>
                </a:solidFill>
              </a:rPr>
              <a:t>Adapted Physical Education Teacher (1)</a:t>
            </a:r>
          </a:p>
          <a:p>
            <a:pPr marL="0" indent="0" algn="ctr">
              <a:lnSpc>
                <a:spcPct val="100000"/>
              </a:lnSpc>
              <a:spcBef>
                <a:spcPts val="0"/>
              </a:spcBef>
              <a:buNone/>
            </a:pPr>
            <a:r>
              <a:rPr lang="en-US" dirty="0">
                <a:solidFill>
                  <a:schemeClr val="tx2"/>
                </a:solidFill>
              </a:rPr>
              <a:t>Occupational Therapist (1)</a:t>
            </a:r>
          </a:p>
          <a:p>
            <a:pPr marL="0" indent="0" algn="ctr">
              <a:lnSpc>
                <a:spcPct val="100000"/>
              </a:lnSpc>
              <a:spcBef>
                <a:spcPts val="0"/>
              </a:spcBef>
              <a:buNone/>
            </a:pPr>
            <a:r>
              <a:rPr lang="en-US" dirty="0">
                <a:solidFill>
                  <a:schemeClr val="tx2"/>
                </a:solidFill>
              </a:rPr>
              <a:t>School Counselor (3)</a:t>
            </a:r>
          </a:p>
          <a:p>
            <a:pPr marL="0" indent="0" algn="ctr">
              <a:lnSpc>
                <a:spcPct val="100000"/>
              </a:lnSpc>
              <a:spcBef>
                <a:spcPts val="0"/>
              </a:spcBef>
              <a:buNone/>
            </a:pPr>
            <a:r>
              <a:rPr lang="en-US" dirty="0">
                <a:solidFill>
                  <a:schemeClr val="tx2"/>
                </a:solidFill>
              </a:rPr>
              <a:t>Educational Diagnostician (1)</a:t>
            </a:r>
          </a:p>
        </p:txBody>
      </p:sp>
      <p:graphicFrame>
        <p:nvGraphicFramePr>
          <p:cNvPr id="16" name="Content Placeholder 15"/>
          <p:cNvGraphicFramePr>
            <a:graphicFrameLocks noGrp="1"/>
          </p:cNvGraphicFramePr>
          <p:nvPr>
            <p:ph sz="half" idx="2"/>
            <p:extLst>
              <p:ext uri="{D42A27DB-BD31-4B8C-83A1-F6EECF244321}">
                <p14:modId xmlns:p14="http://schemas.microsoft.com/office/powerpoint/2010/main" val="3609522146"/>
              </p:ext>
            </p:extLst>
          </p:nvPr>
        </p:nvGraphicFramePr>
        <p:xfrm>
          <a:off x="6172200" y="1600200"/>
          <a:ext cx="4914900" cy="2401147"/>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tblGrid>
              <a:tr h="457200">
                <a:tc>
                  <a:txBody>
                    <a:bodyPr/>
                    <a:lstStyle/>
                    <a:p>
                      <a:r>
                        <a:rPr lang="en-US" dirty="0"/>
                        <a:t>Teachers</a:t>
                      </a:r>
                      <a:endParaRPr dirty="0"/>
                    </a:p>
                  </a:txBody>
                  <a:tcPr anchor="ctr"/>
                </a:tc>
                <a:tc>
                  <a:txBody>
                    <a:bodyPr/>
                    <a:lstStyle/>
                    <a:p>
                      <a:pPr algn="ctr"/>
                      <a:r>
                        <a:rPr lang="en-US" dirty="0"/>
                        <a:t>Students </a:t>
                      </a:r>
                      <a:endParaRPr dirty="0"/>
                    </a:p>
                  </a:txBody>
                  <a:tcPr anchor="ctr"/>
                </a:tc>
                <a:tc>
                  <a:txBody>
                    <a:bodyPr/>
                    <a:lstStyle/>
                    <a:p>
                      <a:pPr algn="ctr"/>
                      <a:r>
                        <a:rPr lang="en-US" dirty="0"/>
                        <a:t>Support Staff</a:t>
                      </a:r>
                      <a:endParaRPr dirty="0"/>
                    </a:p>
                  </a:txBody>
                  <a:tcPr anchor="ctr"/>
                </a:tc>
                <a:extLst>
                  <a:ext uri="{0D108BD9-81ED-4DB2-BD59-A6C34878D82A}">
                    <a16:rowId xmlns:a16="http://schemas.microsoft.com/office/drawing/2014/main" val="10000"/>
                  </a:ext>
                </a:extLst>
              </a:tr>
              <a:tr h="389467">
                <a:tc>
                  <a:txBody>
                    <a:bodyPr/>
                    <a:lstStyle/>
                    <a:p>
                      <a:pPr algn="ctr"/>
                      <a:r>
                        <a:rPr lang="en-US" dirty="0"/>
                        <a:t>2</a:t>
                      </a:r>
                      <a:endParaRPr dirty="0"/>
                    </a:p>
                  </a:txBody>
                  <a:tcPr anchor="ctr"/>
                </a:tc>
                <a:tc>
                  <a:txBody>
                    <a:bodyPr/>
                    <a:lstStyle/>
                    <a:p>
                      <a:pPr algn="ctr"/>
                      <a:r>
                        <a:rPr lang="en-US" dirty="0"/>
                        <a:t>29</a:t>
                      </a:r>
                      <a:endParaRPr dirty="0"/>
                    </a:p>
                  </a:txBody>
                  <a:tcPr anchor="ctr"/>
                </a:tc>
                <a:tc>
                  <a:txBody>
                    <a:bodyPr/>
                    <a:lstStyle/>
                    <a:p>
                      <a:pPr algn="ctr"/>
                      <a:r>
                        <a:rPr lang="en-US" dirty="0"/>
                        <a:t>3</a:t>
                      </a:r>
                      <a:endParaRPr dirty="0"/>
                    </a:p>
                  </a:txBody>
                  <a:tcPr anchor="ctr"/>
                </a:tc>
                <a:extLst>
                  <a:ext uri="{0D108BD9-81ED-4DB2-BD59-A6C34878D82A}">
                    <a16:rowId xmlns:a16="http://schemas.microsoft.com/office/drawing/2014/main" val="10001"/>
                  </a:ext>
                </a:extLst>
              </a:tr>
              <a:tr h="457200">
                <a:tc>
                  <a:txBody>
                    <a:bodyPr/>
                    <a:lstStyle/>
                    <a:p>
                      <a:pPr algn="ctr"/>
                      <a:r>
                        <a:rPr lang="en-US" dirty="0"/>
                        <a:t>2</a:t>
                      </a:r>
                      <a:endParaRPr dirty="0"/>
                    </a:p>
                  </a:txBody>
                  <a:tcPr anchor="ctr"/>
                </a:tc>
                <a:tc>
                  <a:txBody>
                    <a:bodyPr/>
                    <a:lstStyle/>
                    <a:p>
                      <a:pPr algn="ctr"/>
                      <a:r>
                        <a:rPr lang="en-US" dirty="0"/>
                        <a:t>20</a:t>
                      </a:r>
                      <a:endParaRPr dirty="0"/>
                    </a:p>
                  </a:txBody>
                  <a:tcPr anchor="ctr"/>
                </a:tc>
                <a:tc>
                  <a:txBody>
                    <a:bodyPr/>
                    <a:lstStyle/>
                    <a:p>
                      <a:pPr algn="ctr"/>
                      <a:r>
                        <a:rPr lang="en-US" dirty="0"/>
                        <a:t>2</a:t>
                      </a:r>
                      <a:endParaRPr dirty="0"/>
                    </a:p>
                  </a:txBody>
                  <a:tcPr anchor="ctr"/>
                </a:tc>
                <a:extLst>
                  <a:ext uri="{0D108BD9-81ED-4DB2-BD59-A6C34878D82A}">
                    <a16:rowId xmlns:a16="http://schemas.microsoft.com/office/drawing/2014/main" val="10002"/>
                  </a:ext>
                </a:extLst>
              </a:tr>
              <a:tr h="457200">
                <a:tc>
                  <a:txBody>
                    <a:bodyPr/>
                    <a:lstStyle/>
                    <a:p>
                      <a:pPr algn="ctr"/>
                      <a:r>
                        <a:rPr lang="en-US" dirty="0"/>
                        <a:t>1</a:t>
                      </a:r>
                      <a:endParaRPr dirty="0"/>
                    </a:p>
                  </a:txBody>
                  <a:tcPr anchor="ctr"/>
                </a:tc>
                <a:tc>
                  <a:txBody>
                    <a:bodyPr/>
                    <a:lstStyle/>
                    <a:p>
                      <a:pPr algn="ctr"/>
                      <a:r>
                        <a:rPr lang="en-US" dirty="0"/>
                        <a:t>16</a:t>
                      </a:r>
                      <a:endParaRPr dirty="0"/>
                    </a:p>
                  </a:txBody>
                  <a:tcPr anchor="ctr"/>
                </a:tc>
                <a:tc>
                  <a:txBody>
                    <a:bodyPr/>
                    <a:lstStyle/>
                    <a:p>
                      <a:pPr algn="ctr"/>
                      <a:r>
                        <a:rPr lang="en-US" dirty="0"/>
                        <a:t>1</a:t>
                      </a:r>
                      <a:endParaRPr dirty="0"/>
                    </a:p>
                  </a:txBody>
                  <a:tcPr anchor="ctr"/>
                </a:tc>
                <a:extLst>
                  <a:ext uri="{0D108BD9-81ED-4DB2-BD59-A6C34878D82A}">
                    <a16:rowId xmlns:a16="http://schemas.microsoft.com/office/drawing/2014/main" val="10003"/>
                  </a:ext>
                </a:extLst>
              </a:tr>
              <a:tr h="457200">
                <a:tc>
                  <a:txBody>
                    <a:bodyPr/>
                    <a:lstStyle/>
                    <a:p>
                      <a:pPr algn="ctr"/>
                      <a:r>
                        <a:rPr lang="en-US" dirty="0"/>
                        <a:t>Total Students</a:t>
                      </a:r>
                      <a:endParaRPr dirty="0"/>
                    </a:p>
                  </a:txBody>
                  <a:tcPr anchor="ctr"/>
                </a:tc>
                <a:tc>
                  <a:txBody>
                    <a:bodyPr/>
                    <a:lstStyle/>
                    <a:p>
                      <a:pPr algn="ctr"/>
                      <a:r>
                        <a:rPr lang="en-US" dirty="0"/>
                        <a:t>65</a:t>
                      </a:r>
                      <a:endParaRPr dirty="0"/>
                    </a:p>
                  </a:txBody>
                  <a:tcPr anchor="ctr"/>
                </a:tc>
                <a:tc>
                  <a:txBody>
                    <a:bodyPr/>
                    <a:lstStyle/>
                    <a:p>
                      <a:pPr algn="ctr"/>
                      <a:endParaRPr dirty="0"/>
                    </a:p>
                  </a:txBody>
                  <a:tcPr anchor="ctr"/>
                </a:tc>
                <a:extLst>
                  <a:ext uri="{0D108BD9-81ED-4DB2-BD59-A6C34878D82A}">
                    <a16:rowId xmlns:a16="http://schemas.microsoft.com/office/drawing/2014/main" val="3813551144"/>
                  </a:ext>
                </a:extLst>
              </a:tr>
            </a:tbl>
          </a:graphicData>
        </a:graphic>
      </p:graphicFrame>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Focus, Issues &amp; Concerns</a:t>
            </a:r>
          </a:p>
        </p:txBody>
      </p:sp>
      <p:sp>
        <p:nvSpPr>
          <p:cNvPr id="4" name="Text Placeholder 3"/>
          <p:cNvSpPr>
            <a:spLocks noGrp="1"/>
          </p:cNvSpPr>
          <p:nvPr>
            <p:ph type="body" sz="half" idx="2"/>
          </p:nvPr>
        </p:nvSpPr>
        <p:spPr/>
        <p:txBody>
          <a:bodyPr/>
          <a:lstStyle/>
          <a:p>
            <a:r>
              <a:rPr lang="en-US" dirty="0"/>
              <a:t>ESS is starting the year out with fun and excitement that promotes continued learning and engagement. </a:t>
            </a:r>
          </a:p>
          <a:p>
            <a:endParaRPr lang="en-US" dirty="0"/>
          </a:p>
          <a:p>
            <a:r>
              <a:rPr lang="en-US" dirty="0"/>
              <a:t>All students are engaged in a rigorous curriculum to maximize student learning.</a:t>
            </a:r>
          </a:p>
          <a:p>
            <a:endParaRPr lang="en-US" dirty="0"/>
          </a:p>
          <a:p>
            <a:endParaRPr lang="en-US" dirty="0"/>
          </a:p>
        </p:txBody>
      </p:sp>
      <p:pic>
        <p:nvPicPr>
          <p:cNvPr id="7" name="Picture Placeholder 6">
            <a:extLst>
              <a:ext uri="{FF2B5EF4-FFF2-40B4-BE49-F238E27FC236}">
                <a16:creationId xmlns:a16="http://schemas.microsoft.com/office/drawing/2014/main" id="{46177DA9-9FDB-433B-1C75-0772D74FDEAD}"/>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604" b="2604"/>
          <a:stretch>
            <a:fillRect/>
          </a:stretch>
        </p:blipFill>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purl.org/dc/dcmitype/"/>
    <ds:schemaRef ds:uri="http://purl.org/dc/term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4873beb7-5857-4685-be1f-d57550cc96cc"/>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629</TotalTime>
  <Words>495</Words>
  <Application>Microsoft Office PowerPoint</Application>
  <PresentationFormat>Widescreen</PresentationFormat>
  <Paragraphs>79</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Euphemia</vt:lpstr>
      <vt:lpstr>Plantagenet Cherokee</vt:lpstr>
      <vt:lpstr>Roboto</vt:lpstr>
      <vt:lpstr>Times New Roman</vt:lpstr>
      <vt:lpstr>Wingdings</vt:lpstr>
      <vt:lpstr>Academic Literature 16x9</vt:lpstr>
      <vt:lpstr>  </vt:lpstr>
      <vt:lpstr>Welcome</vt:lpstr>
      <vt:lpstr>SEAC</vt:lpstr>
      <vt:lpstr>Meeting Agenda</vt:lpstr>
      <vt:lpstr>The Redesign Schools Louisiana SEAC:</vt:lpstr>
      <vt:lpstr>What’s New?</vt:lpstr>
      <vt:lpstr>Community Involvement</vt:lpstr>
      <vt:lpstr>A Look at Our ESS Staff and Population</vt:lpstr>
      <vt:lpstr>Focus, Issues &amp; Concerns</vt:lpstr>
      <vt:lpstr>Q &amp; A Next Meetings Dates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Meta Johnson</dc:creator>
  <cp:lastModifiedBy>Meta Johnson</cp:lastModifiedBy>
  <cp:revision>47</cp:revision>
  <cp:lastPrinted>2022-12-17T13:04:04Z</cp:lastPrinted>
  <dcterms:created xsi:type="dcterms:W3CDTF">2022-10-24T00:22:50Z</dcterms:created>
  <dcterms:modified xsi:type="dcterms:W3CDTF">2023-06-08T20:11:50Z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